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277" r:id="rId4"/>
    <p:sldId id="265" r:id="rId5"/>
    <p:sldId id="292" r:id="rId6"/>
    <p:sldId id="298" r:id="rId7"/>
    <p:sldId id="269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3" r:id="rId16"/>
    <p:sldId id="273" r:id="rId17"/>
    <p:sldId id="275" r:id="rId18"/>
    <p:sldId id="288" r:id="rId19"/>
    <p:sldId id="289" r:id="rId20"/>
    <p:sldId id="290" r:id="rId21"/>
    <p:sldId id="291" r:id="rId22"/>
    <p:sldId id="294" r:id="rId23"/>
    <p:sldId id="295" r:id="rId24"/>
    <p:sldId id="296" r:id="rId25"/>
    <p:sldId id="279" r:id="rId26"/>
    <p:sldId id="297" r:id="rId27"/>
  </p:sldIdLst>
  <p:sldSz cx="9144000" cy="6858000" type="screen4x3"/>
  <p:notesSz cx="6858000" cy="9144000"/>
  <p:custShowLst>
    <p:custShow name="Custom Show 1" id="0">
      <p:sldLst>
        <p:sld r:id="rId17"/>
        <p:sld r:id="rId18"/>
        <p:sld r:id="rId19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00CCFF"/>
    <a:srgbClr val="009900"/>
    <a:srgbClr val="FFFF00"/>
    <a:srgbClr val="0080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2" d="100"/>
          <a:sy n="52" d="100"/>
        </p:scale>
        <p:origin x="-756" y="-102"/>
      </p:cViewPr>
      <p:guideLst>
        <p:guide orient="horz" pos="360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879E1-9ACC-48AA-ABEE-CB3809256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3DC5-9B20-4A53-8A73-025D75658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5291F-58D2-43EF-844A-185E2407F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72C22-6C73-4DC0-A911-7510BA49C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910CB-33EE-41F0-BCAA-BD09F116A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09492-C3CA-4139-952A-0A9B2DB49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99059-537B-4D30-BE0D-0110695FB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720A-936C-4550-8EA3-1156ECDA5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A2679-D723-4B53-AD0B-45948F031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B599-033A-4637-BC55-8AB1015B7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BF319-4450-42A5-BA54-49EC2A5BF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0C0984-F202-4A5E-98E0-24EBA7E4AF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owerPoint%20Stuff\Sound%20effects\ticktock2.wav" TargetMode="Externa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20950" y="2514600"/>
          <a:ext cx="4117975" cy="3468688"/>
        </p:xfrm>
        <a:graphic>
          <a:graphicData uri="http://schemas.openxmlformats.org/presentationml/2006/ole">
            <p:oleObj spid="_x0000_s2053" name="Clip" r:id="rId5" imgW="4117680" imgH="3468960" progId="MS_ClipArt_Gallery.5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uckoo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419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2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25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76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ocho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cuarto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4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tres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media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Es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 la una 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en punto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veinte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6" name="Freeform 18"/>
            <p:cNvSpPr>
              <a:spLocks/>
            </p:cNvSpPr>
            <p:nvPr/>
          </p:nvSpPr>
          <p:spPr bwMode="auto">
            <a:xfrm rot="3613138" flipV="1">
              <a:off x="2459" y="195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 rot="17599995" flipH="1">
              <a:off x="2507" y="176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siete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cuarto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Freeform 18"/>
            <p:cNvSpPr>
              <a:spLocks/>
            </p:cNvSpPr>
            <p:nvPr/>
          </p:nvSpPr>
          <p:spPr bwMode="auto">
            <a:xfrm rot="5379591" flipV="1">
              <a:off x="2363" y="181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 rot="11991420" flipH="1">
              <a:off x="2662" y="216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Freeform 15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Freeform 17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55" name="Freeform 19"/>
            <p:cNvSpPr>
              <a:spLocks/>
            </p:cNvSpPr>
            <p:nvPr/>
          </p:nvSpPr>
          <p:spPr bwMode="auto">
            <a:xfrm rot="10779591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 rot="40327" flipH="1">
              <a:off x="2784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609600" y="5410200"/>
            <a:ext cx="8077200" cy="1106488"/>
            <a:chOff x="384" y="3408"/>
            <a:chExt cx="5088" cy="697"/>
          </a:xfrm>
        </p:grpSpPr>
        <p:sp>
          <p:nvSpPr>
            <p:cNvPr id="39938" name="Text Box 2"/>
            <p:cNvSpPr txBox="1">
              <a:spLocks noChangeArrowheads="1"/>
            </p:cNvSpPr>
            <p:nvPr/>
          </p:nvSpPr>
          <p:spPr bwMode="auto">
            <a:xfrm>
              <a:off x="384" y="3408"/>
              <a:ext cx="50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4400" b="1">
                  <a:solidFill>
                    <a:srgbClr val="FFFF00"/>
                  </a:solidFill>
                  <a:latin typeface="Comic Sans MS" pitchFamily="66" charset="0"/>
                </a:rPr>
                <a:t>Es medianoche.</a:t>
              </a: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185" y="3836"/>
              <a:ext cx="139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>
                  <a:solidFill>
                    <a:srgbClr val="FFFF00"/>
                  </a:solidFill>
                  <a:latin typeface="Comic Sans MS" pitchFamily="66" charset="0"/>
                </a:rPr>
                <a:t>(Son las doce.)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172200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¡A ti te toca!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1541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5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953000" y="2406650"/>
            <a:ext cx="3389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nueve.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4818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4819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0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3" name="Freeform 17"/>
            <p:cNvSpPr>
              <a:spLocks/>
            </p:cNvSpPr>
            <p:nvPr/>
          </p:nvSpPr>
          <p:spPr bwMode="auto">
            <a:xfrm rot="10779724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 rot="10793423" flipH="1">
              <a:off x="1584" y="1728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953000" y="2133600"/>
            <a:ext cx="28082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seis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(en punto).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584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Freeform 17"/>
            <p:cNvSpPr>
              <a:spLocks/>
            </p:cNvSpPr>
            <p:nvPr/>
          </p:nvSpPr>
          <p:spPr bwMode="auto">
            <a:xfrm rot="-10779724">
              <a:off x="1584" y="172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 rot="3463028" flipH="1">
              <a:off x="1835" y="128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2085975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media.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9113" y="600075"/>
            <a:ext cx="81264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900">
                <a:solidFill>
                  <a:schemeClr val="bg1"/>
                </a:solidFill>
                <a:latin typeface="Comic Sans MS" pitchFamily="66" charset="0"/>
              </a:rPr>
              <a:t>¿Cómo decimos la hora en español?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38200" y="1804988"/>
            <a:ext cx="7315200" cy="4395787"/>
            <a:chOff x="528" y="1137"/>
            <a:chExt cx="4608" cy="2769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528" y="1920"/>
              <a:ext cx="4608" cy="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 2" pitchFamily="18" charset="2"/>
                <a:buChar char=""/>
              </a:pPr>
              <a:r>
                <a:rPr lang="en-US" altLang="en-US" sz="5400">
                  <a:solidFill>
                    <a:schemeClr val="bg1"/>
                  </a:solidFill>
                  <a:latin typeface="Comic Sans MS" pitchFamily="66" charset="0"/>
                </a:rPr>
                <a:t>Son las ______.</a:t>
              </a: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ebdings" pitchFamily="18" charset="2"/>
                <a:buNone/>
              </a:pP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Char char="Â"/>
              </a:pPr>
              <a:r>
                <a:rPr lang="en-US" altLang="en-US" sz="5400">
                  <a:solidFill>
                    <a:schemeClr val="bg1"/>
                  </a:solidFill>
                  <a:latin typeface="Comic Sans MS" pitchFamily="66" charset="0"/>
                </a:rPr>
                <a:t>Es la _______.</a:t>
              </a: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657" y="1137"/>
              <a:ext cx="353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800">
                  <a:solidFill>
                    <a:schemeClr val="bg1"/>
                  </a:solidFill>
                  <a:latin typeface="Comic Sans MS" pitchFamily="66" charset="0"/>
                </a:rPr>
                <a:t>Para decir la hora…</a:t>
              </a: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686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1" name="Freeform 17"/>
            <p:cNvSpPr>
              <a:spLocks/>
            </p:cNvSpPr>
            <p:nvPr/>
          </p:nvSpPr>
          <p:spPr bwMode="auto">
            <a:xfrm rot="-16179723">
              <a:off x="1979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2227324" flipH="1">
              <a:off x="1728" y="120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08588" y="2085975"/>
            <a:ext cx="2398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Es la una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789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5" name="Freeform 17"/>
            <p:cNvSpPr>
              <a:spLocks/>
            </p:cNvSpPr>
            <p:nvPr/>
          </p:nvSpPr>
          <p:spPr bwMode="auto">
            <a:xfrm rot="-18075461">
              <a:off x="1883" y="1141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auto">
            <a:xfrm rot="5429535" flipH="1">
              <a:off x="1835" y="142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960938" y="2085975"/>
            <a:ext cx="2892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tres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diez.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096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7" name="Freeform 17"/>
            <p:cNvSpPr>
              <a:spLocks/>
            </p:cNvSpPr>
            <p:nvPr/>
          </p:nvSpPr>
          <p:spPr bwMode="auto">
            <a:xfrm rot="-12571291">
              <a:off x="1750" y="163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 rot="20432078" flipH="1">
              <a:off x="1488" y="115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857750" y="2085975"/>
            <a:ext cx="310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once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veinticinco.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198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198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Freeform 17"/>
            <p:cNvSpPr>
              <a:spLocks/>
            </p:cNvSpPr>
            <p:nvPr/>
          </p:nvSpPr>
          <p:spPr bwMode="auto">
            <a:xfrm rot="-12571291" flipH="1" flipV="1">
              <a:off x="1392" y="10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 rot="12398480" flipH="1">
              <a:off x="1440" y="168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79975" y="2085975"/>
            <a:ext cx="305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siete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cinco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301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301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5" name="Freeform 17"/>
            <p:cNvSpPr>
              <a:spLocks/>
            </p:cNvSpPr>
            <p:nvPr/>
          </p:nvSpPr>
          <p:spPr bwMode="auto">
            <a:xfrm rot="-16171430" flipH="1" flipV="1">
              <a:off x="1163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 rot="3280738" flipH="1">
              <a:off x="1835" y="1237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62500" y="2085975"/>
            <a:ext cx="3295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990600" y="2133600"/>
            <a:ext cx="7232650" cy="3581400"/>
            <a:chOff x="624" y="1344"/>
            <a:chExt cx="4556" cy="2256"/>
          </a:xfrm>
        </p:grpSpPr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624" y="1344"/>
              <a:ext cx="1872" cy="528"/>
              <a:chOff x="720" y="1344"/>
              <a:chExt cx="1872" cy="528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5:30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720" y="1392"/>
                <a:ext cx="3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3600" b="1"/>
                  <a:t>1.</a:t>
                </a:r>
                <a:endParaRPr lang="en-US" altLang="en-US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628" y="2208"/>
              <a:ext cx="1868" cy="528"/>
              <a:chOff x="724" y="2208"/>
              <a:chExt cx="1868" cy="528"/>
            </a:xfrm>
          </p:grpSpPr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6:15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724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2.</a:t>
                </a:r>
              </a:p>
            </p:txBody>
          </p:sp>
        </p:grpSp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628" y="3072"/>
              <a:ext cx="1868" cy="528"/>
              <a:chOff x="724" y="3072"/>
              <a:chExt cx="1868" cy="528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8:40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24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3.</a:t>
                </a:r>
              </a:p>
            </p:txBody>
          </p:sp>
        </p:grpSp>
        <p:grpSp>
          <p:nvGrpSpPr>
            <p:cNvPr id="25634" name="Group 34"/>
            <p:cNvGrpSpPr>
              <a:grpSpLocks/>
            </p:cNvGrpSpPr>
            <p:nvPr/>
          </p:nvGrpSpPr>
          <p:grpSpPr bwMode="auto">
            <a:xfrm>
              <a:off x="3120" y="1344"/>
              <a:ext cx="2060" cy="528"/>
              <a:chOff x="3316" y="1344"/>
              <a:chExt cx="2060" cy="528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3600" y="1344"/>
                <a:ext cx="1776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12:00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3316" y="1392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4.</a:t>
                </a:r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3120" y="2208"/>
              <a:ext cx="1916" cy="528"/>
              <a:chOff x="3316" y="2208"/>
              <a:chExt cx="1916" cy="52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9:45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316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5.</a:t>
                </a:r>
              </a:p>
            </p:txBody>
          </p:sp>
        </p:grpSp>
        <p:grpSp>
          <p:nvGrpSpPr>
            <p:cNvPr id="25636" name="Group 36"/>
            <p:cNvGrpSpPr>
              <a:grpSpLocks/>
            </p:cNvGrpSpPr>
            <p:nvPr/>
          </p:nvGrpSpPr>
          <p:grpSpPr bwMode="auto">
            <a:xfrm>
              <a:off x="3120" y="3072"/>
              <a:ext cx="1916" cy="528"/>
              <a:chOff x="3316" y="3072"/>
              <a:chExt cx="1916" cy="528"/>
            </a:xfrm>
          </p:grpSpPr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1:25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316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6.</a:t>
                </a:r>
              </a:p>
            </p:txBody>
          </p:sp>
        </p:grp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792288" y="593725"/>
            <a:ext cx="5567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5638" name="ticktock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8"/>
                </p:tgtEl>
              </p:cMediaNode>
            </p:audio>
          </p:childTnLst>
        </p:cTn>
      </p:par>
    </p:tnLst>
    <p:bldLst>
      <p:bldP spid="256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231900" y="593725"/>
            <a:ext cx="6707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Las Respuestas…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990600" y="2133600"/>
            <a:ext cx="2967038" cy="822325"/>
            <a:chOff x="624" y="1344"/>
            <a:chExt cx="1869" cy="518"/>
          </a:xfrm>
        </p:grpSpPr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600" b="1"/>
                <a:t>1.</a:t>
              </a:r>
              <a:endParaRPr lang="en-US" alt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906" y="1344"/>
              <a:ext cx="15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cinco y</a:t>
              </a:r>
            </a:p>
            <a:p>
              <a:pPr algn="ctr"/>
              <a:r>
                <a:rPr lang="en-US" b="1"/>
                <a:t>media de la tarde.</a:t>
              </a:r>
            </a:p>
          </p:txBody>
        </p:sp>
      </p:grpSp>
      <p:grpSp>
        <p:nvGrpSpPr>
          <p:cNvPr id="44062" name="Group 30"/>
          <p:cNvGrpSpPr>
            <a:grpSpLocks/>
          </p:cNvGrpSpPr>
          <p:nvPr/>
        </p:nvGrpSpPr>
        <p:grpSpPr bwMode="auto">
          <a:xfrm>
            <a:off x="996950" y="4892675"/>
            <a:ext cx="3246438" cy="822325"/>
            <a:chOff x="628" y="3082"/>
            <a:chExt cx="2045" cy="518"/>
          </a:xfrm>
        </p:grpSpPr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628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3.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876" y="3082"/>
              <a:ext cx="17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nueve menos</a:t>
              </a:r>
            </a:p>
            <a:p>
              <a:pPr algn="ctr"/>
              <a:r>
                <a:rPr lang="en-US" b="1"/>
                <a:t>veinte de la noche.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996950" y="3505200"/>
            <a:ext cx="3306763" cy="822325"/>
            <a:chOff x="628" y="2208"/>
            <a:chExt cx="2083" cy="518"/>
          </a:xfrm>
        </p:grpSpPr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628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2.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867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seis y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953000" y="1936750"/>
            <a:ext cx="2954338" cy="1187450"/>
            <a:chOff x="3120" y="1220"/>
            <a:chExt cx="1861" cy="748"/>
          </a:xfrm>
        </p:grpSpPr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4.</a:t>
              </a:r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505" y="1220"/>
              <a:ext cx="14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doce de</a:t>
              </a:r>
            </a:p>
            <a:p>
              <a:pPr algn="ctr"/>
              <a:r>
                <a:rPr lang="en-US" b="1"/>
                <a:t>la mañana.</a:t>
              </a:r>
            </a:p>
            <a:p>
              <a:pPr algn="ctr"/>
              <a:r>
                <a:rPr lang="en-US" b="1"/>
                <a:t>(Es medianoche)</a:t>
              </a: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953000" y="4648200"/>
            <a:ext cx="3084513" cy="1187450"/>
            <a:chOff x="3120" y="2928"/>
            <a:chExt cx="1943" cy="748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120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6.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578" y="2928"/>
              <a:ext cx="148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Es la una y</a:t>
              </a:r>
            </a:p>
            <a:p>
              <a:pPr algn="ctr"/>
              <a:r>
                <a:rPr lang="en-US" b="1"/>
                <a:t>veinticinco de la </a:t>
              </a:r>
            </a:p>
            <a:p>
              <a:pPr algn="ctr"/>
              <a:r>
                <a:rPr lang="en-US" b="1"/>
                <a:t>tarde.</a:t>
              </a:r>
            </a:p>
          </p:txBody>
        </p:sp>
      </p:grp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4953000" y="3505200"/>
            <a:ext cx="3389313" cy="822325"/>
            <a:chOff x="3120" y="2208"/>
            <a:chExt cx="2135" cy="518"/>
          </a:xfrm>
        </p:grpSpPr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5.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3411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diez menos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4495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Para la media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 media”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600200" y="517525"/>
            <a:ext cx="5867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Después de la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“…y…”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00200" y="2498725"/>
            <a:ext cx="579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 Para la cuarta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 cuarto”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 advAuto="6000"/>
      <p:bldP spid="23558" grpId="0" build="p" autoUpdateAnimBg="0" advAuto="0"/>
      <p:bldP spid="23559" grpId="0" build="p" autoUpdateAnimBg="0" advAuto="6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461963"/>
            <a:ext cx="778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Pero, </a:t>
            </a:r>
            <a:r>
              <a:rPr lang="en-US" sz="4000" u="sng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 de la media hora…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286000" y="2057400"/>
            <a:ext cx="4191000" cy="3810000"/>
            <a:chOff x="1440" y="1296"/>
            <a:chExt cx="2640" cy="2400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1440" y="1296"/>
              <a:ext cx="2448" cy="2400"/>
            </a:xfrm>
            <a:prstGeom prst="ellipse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688" y="1296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072" y="224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000">
                  <a:solidFill>
                    <a:srgbClr val="FFFF00"/>
                  </a:solidFill>
                  <a:latin typeface="Comic Sans MS" pitchFamily="66" charset="0"/>
                </a:rPr>
                <a:t>…y…</a:t>
              </a:r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2352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1920" y="1524"/>
              <a:ext cx="34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m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e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n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o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s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533400" y="685800"/>
            <a:ext cx="8077200" cy="5492750"/>
            <a:chOff x="336" y="432"/>
            <a:chExt cx="5088" cy="3460"/>
          </a:xfrm>
        </p:grpSpPr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046" y="43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528" y="457"/>
              <a:ext cx="19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“on the dot”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505" y="454"/>
              <a:ext cx="1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“en punto”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790" y="454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528" y="1635"/>
              <a:ext cx="16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“midnight”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20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“medianoche”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790" y="1632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336" y="1011"/>
              <a:ext cx="24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“midday / noon”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505" y="1008"/>
              <a:ext cx="16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“mediodía”</a:t>
              </a: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2790" y="1008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37" y="3517"/>
              <a:ext cx="7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“p.m.”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437" y="2835"/>
              <a:ext cx="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“a.m.”</a:t>
              </a: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646" y="3527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1646" y="2845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2177" y="3527"/>
              <a:ext cx="3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tarde / de la noche”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2177" y="2845"/>
              <a:ext cx="182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mañana”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9" name="Group 23"/>
          <p:cNvGrpSpPr>
            <a:grpSpLocks/>
          </p:cNvGrpSpPr>
          <p:nvPr/>
        </p:nvGrpSpPr>
        <p:grpSpPr bwMode="auto">
          <a:xfrm>
            <a:off x="1593850" y="685800"/>
            <a:ext cx="6124575" cy="1581150"/>
            <a:chOff x="1004" y="588"/>
            <a:chExt cx="3858" cy="996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1004" y="844"/>
              <a:ext cx="12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“It is…”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216" y="588"/>
              <a:ext cx="164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“Son las…”</a:t>
              </a: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2592" y="841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3216" y="1142"/>
              <a:ext cx="1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“Es la…”</a:t>
              </a:r>
            </a:p>
          </p:txBody>
        </p:sp>
      </p:grp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1600200" y="3829050"/>
            <a:ext cx="5610225" cy="1581150"/>
            <a:chOff x="1008" y="2412"/>
            <a:chExt cx="3534" cy="996"/>
          </a:xfrm>
        </p:grpSpPr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008" y="2668"/>
              <a:ext cx="9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“At…”</a:t>
              </a: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220" y="2412"/>
              <a:ext cx="132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“A las…”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596" y="2665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3220" y="2966"/>
              <a:ext cx="11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“A la…”</a:t>
              </a:r>
            </a:p>
          </p:txBody>
        </p:sp>
      </p:grp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373313" y="2435225"/>
            <a:ext cx="441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Es la una de la tarde.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220788" y="5546725"/>
            <a:ext cx="6700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Tengo clase a la una de la tarde.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 autoUpdateAnimBg="0"/>
      <p:bldP spid="450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diez.</a:t>
            </a:r>
          </a:p>
        </p:txBody>
      </p:sp>
      <p:grpSp>
        <p:nvGrpSpPr>
          <p:cNvPr id="15416" name="Group 5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8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 rot="-3576563">
              <a:off x="2483" y="176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cinco.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diez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8694" name="Group 104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8675" name="Group 1027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8676" name="Freeform 1028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Freeform 1029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Freeform 1030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1031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1032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1033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34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035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036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037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038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039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040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Oval 104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0" name="Freeform 1042"/>
            <p:cNvSpPr>
              <a:spLocks/>
            </p:cNvSpPr>
            <p:nvPr/>
          </p:nvSpPr>
          <p:spPr bwMode="auto">
            <a:xfrm rot="3771896">
              <a:off x="3083" y="1595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1043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Freeform 1044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5" name="Text Box 1047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theme/theme1.xml><?xml version="1.0" encoding="utf-8"?>
<a:theme xmlns:a="http://schemas.openxmlformats.org/drawingml/2006/main" name="SchoolisIn">
  <a:themeElements>
    <a:clrScheme name="SchoolisI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isIn">
      <a:majorFont>
        <a:latin typeface="Tabitha"/>
        <a:ea typeface=""/>
        <a:cs typeface=""/>
      </a:majorFont>
      <a:minorFont>
        <a:latin typeface="Tabit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isI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isI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Designs\SchoolisIn.pot</Template>
  <TotalTime>444</TotalTime>
  <Words>399</Words>
  <Application>Microsoft Office PowerPoint</Application>
  <PresentationFormat>On-screen Show (4:3)</PresentationFormat>
  <Paragraphs>113</Paragraphs>
  <Slides>26</Slides>
  <Notes>0</Notes>
  <HiddenSlides>0</HiddenSlides>
  <MMClips>2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Times New Roman</vt:lpstr>
      <vt:lpstr>Tabitha</vt:lpstr>
      <vt:lpstr>Jokerman</vt:lpstr>
      <vt:lpstr>Comic Sans MS</vt:lpstr>
      <vt:lpstr>Wingdings 2</vt:lpstr>
      <vt:lpstr>Webdings</vt:lpstr>
      <vt:lpstr>Wingdings</vt:lpstr>
      <vt:lpstr>Tahoma</vt:lpstr>
      <vt:lpstr>SchoolisIn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Custom Show 1</vt:lpstr>
    </vt:vector>
  </TitlesOfParts>
  <Company>Tech 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Craig Tillmann</dc:creator>
  <cp:lastModifiedBy>rgaldamez</cp:lastModifiedBy>
  <cp:revision>26</cp:revision>
  <dcterms:created xsi:type="dcterms:W3CDTF">1999-11-17T00:58:34Z</dcterms:created>
  <dcterms:modified xsi:type="dcterms:W3CDTF">2013-01-17T18:59:50Z</dcterms:modified>
</cp:coreProperties>
</file>